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2" r:id="rId5"/>
    <p:sldId id="259" r:id="rId6"/>
    <p:sldId id="258"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F1F008-158C-41B6-92A6-7773F800F545}" v="669" dt="2023-06-12T18:02:13.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ehance.net/RapidHeartMovem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56101" y="954464"/>
            <a:ext cx="10228882" cy="2749228"/>
          </a:xfrm>
        </p:spPr>
        <p:txBody>
          <a:bodyPr>
            <a:normAutofit/>
          </a:bodyPr>
          <a:lstStyle/>
          <a:p>
            <a:r>
              <a:rPr lang="en-US" sz="6600" dirty="0">
                <a:cs typeface="Calibri Light"/>
              </a:rPr>
              <a:t>ANJELIKA ETJEL</a:t>
            </a:r>
            <a:endParaRPr lang="en-US" sz="6600">
              <a:cs typeface="Calibri Light"/>
            </a:endParaRPr>
          </a:p>
        </p:txBody>
      </p:sp>
      <p:sp>
        <p:nvSpPr>
          <p:cNvPr id="3" name="Subtitle 2"/>
          <p:cNvSpPr>
            <a:spLocks noGrp="1"/>
          </p:cNvSpPr>
          <p:nvPr>
            <p:ph type="subTitle" idx="4294967295"/>
          </p:nvPr>
        </p:nvSpPr>
        <p:spPr>
          <a:xfrm>
            <a:off x="1846881" y="3937136"/>
            <a:ext cx="8317316" cy="545669"/>
          </a:xfrm>
        </p:spPr>
        <p:txBody>
          <a:bodyPr vert="horz" lIns="91440" tIns="45720" rIns="91440" bIns="45720" rtlCol="0" anchor="t">
            <a:noAutofit/>
          </a:bodyPr>
          <a:lstStyle/>
          <a:p>
            <a:r>
              <a:rPr lang="en-US" sz="3600" dirty="0">
                <a:cs typeface="Calibri"/>
              </a:rPr>
              <a:t>LA FOTOGRAFIÁ ES POESÍA</a:t>
            </a:r>
            <a:endParaRPr lang="en-US" sz="360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D719-D6C1-D8B4-B93F-909FC31E088C}"/>
              </a:ext>
            </a:extLst>
          </p:cNvPr>
          <p:cNvSpPr>
            <a:spLocks noGrp="1"/>
          </p:cNvSpPr>
          <p:nvPr>
            <p:ph type="title"/>
          </p:nvPr>
        </p:nvSpPr>
        <p:spPr>
          <a:xfrm>
            <a:off x="9646404" y="2121599"/>
            <a:ext cx="2443564" cy="2307123"/>
          </a:xfrm>
        </p:spPr>
        <p:txBody>
          <a:bodyPr>
            <a:normAutofit/>
          </a:bodyPr>
          <a:lstStyle/>
          <a:p>
            <a:r>
              <a:rPr lang="en-US" sz="2400" dirty="0">
                <a:cs typeface="Calibri Light"/>
              </a:rPr>
              <a:t>INSPIRADAS EN EL POEMA " LA NIÑA DE LA IMAGEN ANHELA A ALGUIEN"</a:t>
            </a:r>
          </a:p>
        </p:txBody>
      </p:sp>
      <p:pic>
        <p:nvPicPr>
          <p:cNvPr id="4" name="Picture 4" descr="A picture containing grass, outdoor, person&#10;&#10;Description automatically generated">
            <a:extLst>
              <a:ext uri="{FF2B5EF4-FFF2-40B4-BE49-F238E27FC236}">
                <a16:creationId xmlns:a16="http://schemas.microsoft.com/office/drawing/2014/main" id="{0E8ECABB-7921-FA62-71A3-8CFE5AD9E731}"/>
              </a:ext>
            </a:extLst>
          </p:cNvPr>
          <p:cNvPicPr>
            <a:picLocks noGrp="1" noChangeAspect="1"/>
          </p:cNvPicPr>
          <p:nvPr>
            <p:ph idx="1"/>
          </p:nvPr>
        </p:nvPicPr>
        <p:blipFill>
          <a:blip r:embed="rId2"/>
          <a:stretch>
            <a:fillRect/>
          </a:stretch>
        </p:blipFill>
        <p:spPr>
          <a:xfrm>
            <a:off x="2590061" y="4575"/>
            <a:ext cx="6882725" cy="6856895"/>
          </a:xfrm>
        </p:spPr>
      </p:pic>
    </p:spTree>
    <p:extLst>
      <p:ext uri="{BB962C8B-B14F-4D97-AF65-F5344CB8AC3E}">
        <p14:creationId xmlns:p14="http://schemas.microsoft.com/office/powerpoint/2010/main" val="271098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CEB8DD-8871-4B1D-2A7D-4E9E3704AB51}"/>
              </a:ext>
            </a:extLst>
          </p:cNvPr>
          <p:cNvSpPr txBox="1"/>
          <p:nvPr/>
        </p:nvSpPr>
        <p:spPr>
          <a:xfrm>
            <a:off x="539859" y="268639"/>
            <a:ext cx="1111228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00FF"/>
                </a:solidFill>
                <a:latin typeface="inherit"/>
              </a:rPr>
              <a:t>Angelika </a:t>
            </a:r>
            <a:r>
              <a:rPr lang="en-US" sz="2800" b="1" dirty="0" err="1">
                <a:solidFill>
                  <a:srgbClr val="0000FF"/>
                </a:solidFill>
                <a:latin typeface="inherit"/>
              </a:rPr>
              <a:t>Ejtel</a:t>
            </a:r>
            <a:r>
              <a:rPr lang="en-US" sz="2800" dirty="0">
                <a:solidFill>
                  <a:srgbClr val="555555"/>
                </a:solidFill>
                <a:latin typeface="Helvetica Neue"/>
              </a:rPr>
              <a:t> (alias </a:t>
            </a:r>
            <a:r>
              <a:rPr lang="en-US" sz="2800" b="1" dirty="0">
                <a:solidFill>
                  <a:srgbClr val="008AD0"/>
                </a:solidFill>
                <a:latin typeface="inherit"/>
                <a:hlinkClick r:id="rId2"/>
              </a:rPr>
              <a:t>RapidHeartMovement</a:t>
            </a:r>
            <a:r>
              <a:rPr lang="en-US" sz="2800" dirty="0">
                <a:solidFill>
                  <a:srgbClr val="555555"/>
                </a:solidFill>
                <a:latin typeface="Helvetica Neue"/>
              </a:rPr>
              <a:t>) es </a:t>
            </a:r>
            <a:r>
              <a:rPr lang="en-US" sz="2800" dirty="0" err="1">
                <a:solidFill>
                  <a:srgbClr val="555555"/>
                </a:solidFill>
                <a:latin typeface="Helvetica Neue"/>
              </a:rPr>
              <a:t>una</a:t>
            </a:r>
            <a:r>
              <a:rPr lang="en-US" sz="2800" dirty="0">
                <a:solidFill>
                  <a:srgbClr val="555555"/>
                </a:solidFill>
                <a:latin typeface="Helvetica Neue"/>
              </a:rPr>
              <a:t> </a:t>
            </a:r>
            <a:r>
              <a:rPr lang="en-US" sz="2800" dirty="0" err="1">
                <a:solidFill>
                  <a:srgbClr val="555555"/>
                </a:solidFill>
                <a:latin typeface="Helvetica Neue"/>
              </a:rPr>
              <a:t>artista</a:t>
            </a:r>
            <a:r>
              <a:rPr lang="en-US" sz="2800" dirty="0">
                <a:solidFill>
                  <a:srgbClr val="555555"/>
                </a:solidFill>
                <a:latin typeface="Helvetica Neue"/>
              </a:rPr>
              <a:t> que </a:t>
            </a:r>
            <a:r>
              <a:rPr lang="en-US" sz="2800" dirty="0" err="1">
                <a:solidFill>
                  <a:srgbClr val="555555"/>
                </a:solidFill>
                <a:latin typeface="Helvetica Neue"/>
              </a:rPr>
              <a:t>trabaja</a:t>
            </a:r>
            <a:r>
              <a:rPr lang="en-US" sz="2800" dirty="0">
                <a:solidFill>
                  <a:srgbClr val="555555"/>
                </a:solidFill>
                <a:latin typeface="Helvetica Neue"/>
              </a:rPr>
              <a:t> </a:t>
            </a:r>
            <a:r>
              <a:rPr lang="en-US" sz="2800" dirty="0" err="1">
                <a:solidFill>
                  <a:srgbClr val="555555"/>
                </a:solidFill>
                <a:latin typeface="Helvetica Neue"/>
              </a:rPr>
              <a:t>los</a:t>
            </a:r>
            <a:r>
              <a:rPr lang="en-US" sz="2800" dirty="0">
                <a:solidFill>
                  <a:srgbClr val="555555"/>
                </a:solidFill>
                <a:latin typeface="Helvetica Neue"/>
              </a:rPr>
              <a:t> </a:t>
            </a:r>
            <a:r>
              <a:rPr lang="en-US" sz="2800" dirty="0" err="1">
                <a:solidFill>
                  <a:srgbClr val="555555"/>
                </a:solidFill>
                <a:latin typeface="Helvetica Neue"/>
              </a:rPr>
              <a:t>autorretratos</a:t>
            </a:r>
            <a:r>
              <a:rPr lang="en-US" sz="2800" dirty="0">
                <a:solidFill>
                  <a:srgbClr val="555555"/>
                </a:solidFill>
                <a:latin typeface="Helvetica Neue"/>
              </a:rPr>
              <a:t>. De </a:t>
            </a:r>
            <a:r>
              <a:rPr lang="en-US" sz="2800" dirty="0" err="1">
                <a:solidFill>
                  <a:srgbClr val="555555"/>
                </a:solidFill>
                <a:latin typeface="Helvetica Neue"/>
              </a:rPr>
              <a:t>origen</a:t>
            </a:r>
            <a:r>
              <a:rPr lang="en-US" sz="2800" dirty="0">
                <a:solidFill>
                  <a:srgbClr val="555555"/>
                </a:solidFill>
                <a:latin typeface="Helvetica Neue"/>
              </a:rPr>
              <a:t> </a:t>
            </a:r>
            <a:r>
              <a:rPr lang="en-US" sz="2800" dirty="0" err="1">
                <a:solidFill>
                  <a:srgbClr val="555555"/>
                </a:solidFill>
                <a:latin typeface="Helvetica Neue"/>
              </a:rPr>
              <a:t>polaco</a:t>
            </a:r>
            <a:r>
              <a:rPr lang="en-US" sz="2800" dirty="0">
                <a:solidFill>
                  <a:srgbClr val="555555"/>
                </a:solidFill>
                <a:latin typeface="Helvetica Neue"/>
              </a:rPr>
              <a:t> que </a:t>
            </a:r>
            <a:r>
              <a:rPr lang="en-US" sz="2800" dirty="0" err="1">
                <a:solidFill>
                  <a:srgbClr val="555555"/>
                </a:solidFill>
                <a:latin typeface="Helvetica Neue"/>
              </a:rPr>
              <a:t>actualmente</a:t>
            </a:r>
            <a:r>
              <a:rPr lang="en-US" sz="2800" dirty="0">
                <a:solidFill>
                  <a:srgbClr val="555555"/>
                </a:solidFill>
                <a:latin typeface="Helvetica Neue"/>
              </a:rPr>
              <a:t> reside </a:t>
            </a:r>
            <a:r>
              <a:rPr lang="en-US" sz="2800" dirty="0" err="1">
                <a:solidFill>
                  <a:srgbClr val="555555"/>
                </a:solidFill>
                <a:latin typeface="Helvetica Neue"/>
              </a:rPr>
              <a:t>en</a:t>
            </a:r>
            <a:r>
              <a:rPr lang="en-US" sz="2800" dirty="0">
                <a:solidFill>
                  <a:srgbClr val="555555"/>
                </a:solidFill>
                <a:latin typeface="Helvetica Neue"/>
              </a:rPr>
              <a:t> </a:t>
            </a:r>
            <a:r>
              <a:rPr lang="en-US" sz="2800" dirty="0" err="1">
                <a:solidFill>
                  <a:srgbClr val="555555"/>
                </a:solidFill>
                <a:latin typeface="Helvetica Neue"/>
              </a:rPr>
              <a:t>los</a:t>
            </a:r>
            <a:r>
              <a:rPr lang="en-US" sz="2800" dirty="0">
                <a:solidFill>
                  <a:srgbClr val="555555"/>
                </a:solidFill>
                <a:latin typeface="Helvetica Neue"/>
              </a:rPr>
              <a:t> </a:t>
            </a:r>
            <a:r>
              <a:rPr lang="en-US" sz="2800" dirty="0" err="1">
                <a:solidFill>
                  <a:srgbClr val="555555"/>
                </a:solidFill>
                <a:latin typeface="Helvetica Neue"/>
              </a:rPr>
              <a:t>Estados</a:t>
            </a:r>
            <a:r>
              <a:rPr lang="en-US" sz="2800" dirty="0">
                <a:solidFill>
                  <a:srgbClr val="555555"/>
                </a:solidFill>
                <a:latin typeface="Helvetica Neue"/>
              </a:rPr>
              <a:t> Unidos. </a:t>
            </a:r>
            <a:r>
              <a:rPr lang="en-US" sz="2800" dirty="0" err="1">
                <a:solidFill>
                  <a:srgbClr val="555555"/>
                </a:solidFill>
                <a:latin typeface="Helvetica Neue"/>
              </a:rPr>
              <a:t>Graduada</a:t>
            </a:r>
            <a:r>
              <a:rPr lang="en-US" sz="2800" dirty="0">
                <a:solidFill>
                  <a:srgbClr val="555555"/>
                </a:solidFill>
                <a:latin typeface="Helvetica Neue"/>
              </a:rPr>
              <a:t> </a:t>
            </a:r>
            <a:r>
              <a:rPr lang="en-US" sz="2800" dirty="0" err="1">
                <a:solidFill>
                  <a:srgbClr val="555555"/>
                </a:solidFill>
                <a:latin typeface="Helvetica Neue"/>
              </a:rPr>
              <a:t>en</a:t>
            </a:r>
            <a:r>
              <a:rPr lang="en-US" sz="2800" dirty="0">
                <a:solidFill>
                  <a:srgbClr val="555555"/>
                </a:solidFill>
                <a:latin typeface="Helvetica Neue"/>
              </a:rPr>
              <a:t> Lengua Francesa </a:t>
            </a:r>
            <a:r>
              <a:rPr lang="en-US" sz="2800" dirty="0" err="1">
                <a:solidFill>
                  <a:srgbClr val="555555"/>
                </a:solidFill>
                <a:latin typeface="Helvetica Neue"/>
              </a:rPr>
              <a:t>realizará</a:t>
            </a:r>
            <a:r>
              <a:rPr lang="en-US" sz="2800" dirty="0">
                <a:solidFill>
                  <a:srgbClr val="555555"/>
                </a:solidFill>
                <a:latin typeface="Helvetica Neue"/>
              </a:rPr>
              <a:t> </a:t>
            </a:r>
            <a:r>
              <a:rPr lang="en-US" sz="2800" dirty="0" err="1">
                <a:solidFill>
                  <a:srgbClr val="555555"/>
                </a:solidFill>
                <a:latin typeface="Helvetica Neue"/>
              </a:rPr>
              <a:t>también</a:t>
            </a:r>
            <a:r>
              <a:rPr lang="en-US" sz="2800" dirty="0">
                <a:solidFill>
                  <a:srgbClr val="555555"/>
                </a:solidFill>
                <a:latin typeface="Helvetica Neue"/>
              </a:rPr>
              <a:t> </a:t>
            </a:r>
            <a:r>
              <a:rPr lang="en-US" sz="2800" dirty="0" err="1">
                <a:solidFill>
                  <a:srgbClr val="555555"/>
                </a:solidFill>
                <a:latin typeface="Helvetica Neue"/>
              </a:rPr>
              <a:t>estudios</a:t>
            </a:r>
            <a:r>
              <a:rPr lang="en-US" sz="2800" dirty="0">
                <a:solidFill>
                  <a:srgbClr val="555555"/>
                </a:solidFill>
                <a:latin typeface="Helvetica Neue"/>
              </a:rPr>
              <a:t> de </a:t>
            </a:r>
            <a:r>
              <a:rPr lang="en-US" sz="2800" dirty="0" err="1">
                <a:solidFill>
                  <a:srgbClr val="555555"/>
                </a:solidFill>
                <a:latin typeface="Helvetica Neue"/>
              </a:rPr>
              <a:t>investigación</a:t>
            </a:r>
            <a:r>
              <a:rPr lang="en-US" sz="2800" dirty="0">
                <a:solidFill>
                  <a:srgbClr val="555555"/>
                </a:solidFill>
                <a:latin typeface="Helvetica Neue"/>
              </a:rPr>
              <a:t> </a:t>
            </a:r>
            <a:r>
              <a:rPr lang="en-US" sz="2800" dirty="0" err="1">
                <a:solidFill>
                  <a:srgbClr val="555555"/>
                </a:solidFill>
                <a:latin typeface="Helvetica Neue"/>
              </a:rPr>
              <a:t>lingüística</a:t>
            </a:r>
            <a:r>
              <a:rPr lang="en-US" sz="2800" dirty="0">
                <a:solidFill>
                  <a:srgbClr val="555555"/>
                </a:solidFill>
                <a:latin typeface="Helvetica Neue"/>
              </a:rPr>
              <a:t>. </a:t>
            </a:r>
            <a:r>
              <a:rPr lang="en-US" sz="2800" dirty="0" err="1">
                <a:solidFill>
                  <a:srgbClr val="555555"/>
                </a:solidFill>
                <a:latin typeface="Helvetica Neue"/>
              </a:rPr>
              <a:t>Apasionada</a:t>
            </a:r>
            <a:r>
              <a:rPr lang="en-US" sz="2800" dirty="0">
                <a:solidFill>
                  <a:srgbClr val="555555"/>
                </a:solidFill>
                <a:latin typeface="Helvetica Neue"/>
              </a:rPr>
              <a:t> </a:t>
            </a:r>
            <a:r>
              <a:rPr lang="en-US" sz="2800" dirty="0" err="1">
                <a:solidFill>
                  <a:srgbClr val="555555"/>
                </a:solidFill>
                <a:latin typeface="Helvetica Neue"/>
              </a:rPr>
              <a:t>por</a:t>
            </a:r>
            <a:r>
              <a:rPr lang="en-US" sz="2800" dirty="0">
                <a:solidFill>
                  <a:srgbClr val="555555"/>
                </a:solidFill>
                <a:latin typeface="Helvetica Neue"/>
              </a:rPr>
              <a:t> la </a:t>
            </a:r>
            <a:r>
              <a:rPr lang="en-US" sz="2800" dirty="0" err="1">
                <a:solidFill>
                  <a:srgbClr val="555555"/>
                </a:solidFill>
                <a:latin typeface="Helvetica Neue"/>
              </a:rPr>
              <a:t>belleza</a:t>
            </a:r>
            <a:r>
              <a:rPr lang="en-US" sz="2800" dirty="0">
                <a:solidFill>
                  <a:srgbClr val="555555"/>
                </a:solidFill>
                <a:latin typeface="Helvetica Neue"/>
              </a:rPr>
              <a:t> de las palabras, </a:t>
            </a:r>
            <a:r>
              <a:rPr lang="en-US" sz="2800" dirty="0" err="1">
                <a:solidFill>
                  <a:srgbClr val="555555"/>
                </a:solidFill>
                <a:latin typeface="Helvetica Neue"/>
              </a:rPr>
              <a:t>hace</a:t>
            </a:r>
            <a:r>
              <a:rPr lang="en-US" sz="2800" dirty="0">
                <a:solidFill>
                  <a:srgbClr val="555555"/>
                </a:solidFill>
                <a:latin typeface="Helvetica Neue"/>
              </a:rPr>
              <a:t> </a:t>
            </a:r>
            <a:r>
              <a:rPr lang="en-US" sz="2800" dirty="0" err="1">
                <a:solidFill>
                  <a:srgbClr val="555555"/>
                </a:solidFill>
                <a:latin typeface="Helvetica Neue"/>
              </a:rPr>
              <a:t>unos</a:t>
            </a:r>
            <a:r>
              <a:rPr lang="en-US" sz="2800" dirty="0">
                <a:solidFill>
                  <a:srgbClr val="555555"/>
                </a:solidFill>
                <a:latin typeface="Helvetica Neue"/>
              </a:rPr>
              <a:t> </a:t>
            </a:r>
            <a:r>
              <a:rPr lang="en-US" sz="2800" dirty="0" err="1">
                <a:solidFill>
                  <a:srgbClr val="555555"/>
                </a:solidFill>
                <a:latin typeface="Helvetica Neue"/>
              </a:rPr>
              <a:t>años</a:t>
            </a:r>
            <a:r>
              <a:rPr lang="en-US" sz="2800" dirty="0">
                <a:solidFill>
                  <a:srgbClr val="555555"/>
                </a:solidFill>
                <a:latin typeface="Helvetica Neue"/>
              </a:rPr>
              <a:t> se </a:t>
            </a:r>
            <a:r>
              <a:rPr lang="en-US" sz="2800" dirty="0" err="1">
                <a:solidFill>
                  <a:srgbClr val="555555"/>
                </a:solidFill>
                <a:latin typeface="Helvetica Neue"/>
              </a:rPr>
              <a:t>enamoró</a:t>
            </a:r>
            <a:r>
              <a:rPr lang="en-US" sz="2800" dirty="0">
                <a:solidFill>
                  <a:srgbClr val="555555"/>
                </a:solidFill>
                <a:latin typeface="Helvetica Neue"/>
              </a:rPr>
              <a:t> de la </a:t>
            </a:r>
            <a:r>
              <a:rPr lang="en-US" sz="2800" dirty="0" err="1">
                <a:solidFill>
                  <a:srgbClr val="555555"/>
                </a:solidFill>
                <a:latin typeface="Helvetica Neue"/>
              </a:rPr>
              <a:t>poesía</a:t>
            </a:r>
            <a:r>
              <a:rPr lang="en-US" sz="2800" dirty="0">
                <a:solidFill>
                  <a:srgbClr val="555555"/>
                </a:solidFill>
                <a:latin typeface="Helvetica Neue"/>
              </a:rPr>
              <a:t> de la </a:t>
            </a:r>
            <a:r>
              <a:rPr lang="en-US" sz="2800" dirty="0" err="1">
                <a:solidFill>
                  <a:srgbClr val="555555"/>
                </a:solidFill>
                <a:latin typeface="Helvetica Neue"/>
              </a:rPr>
              <a:t>poeta</a:t>
            </a:r>
            <a:r>
              <a:rPr lang="en-US" sz="2800" dirty="0">
                <a:solidFill>
                  <a:srgbClr val="555555"/>
                </a:solidFill>
                <a:latin typeface="Helvetica Neue"/>
              </a:rPr>
              <a:t> </a:t>
            </a:r>
            <a:r>
              <a:rPr lang="en-US" sz="2800" dirty="0" err="1">
                <a:solidFill>
                  <a:srgbClr val="555555"/>
                </a:solidFill>
                <a:latin typeface="Helvetica Neue"/>
              </a:rPr>
              <a:t>polaca</a:t>
            </a:r>
            <a:r>
              <a:rPr lang="en-US" sz="2800" dirty="0">
                <a:solidFill>
                  <a:srgbClr val="555555"/>
                </a:solidFill>
                <a:latin typeface="Helvetica Neue"/>
              </a:rPr>
              <a:t> </a:t>
            </a:r>
            <a:r>
              <a:rPr lang="en-US" sz="2800" dirty="0">
                <a:solidFill>
                  <a:srgbClr val="0000FF"/>
                </a:solidFill>
                <a:latin typeface="Helvetica Neue"/>
              </a:rPr>
              <a:t>Halina </a:t>
            </a:r>
            <a:r>
              <a:rPr lang="en-US" sz="2800" dirty="0" err="1">
                <a:solidFill>
                  <a:srgbClr val="0000FF"/>
                </a:solidFill>
                <a:latin typeface="Helvetica Neue"/>
              </a:rPr>
              <a:t>Poswiatowska</a:t>
            </a:r>
            <a:r>
              <a:rPr lang="en-US" sz="2800" dirty="0">
                <a:solidFill>
                  <a:srgbClr val="555555"/>
                </a:solidFill>
                <a:latin typeface="Helvetica Neue"/>
              </a:rPr>
              <a:t> que </a:t>
            </a:r>
            <a:r>
              <a:rPr lang="en-US" sz="2800" dirty="0" err="1">
                <a:solidFill>
                  <a:srgbClr val="555555"/>
                </a:solidFill>
                <a:latin typeface="Helvetica Neue"/>
              </a:rPr>
              <a:t>inspirará</a:t>
            </a:r>
            <a:r>
              <a:rPr lang="en-US" sz="2800" dirty="0">
                <a:solidFill>
                  <a:srgbClr val="555555"/>
                </a:solidFill>
                <a:latin typeface="Helvetica Neue"/>
              </a:rPr>
              <a:t> la mayor </a:t>
            </a:r>
            <a:r>
              <a:rPr lang="en-US" sz="2800" dirty="0" err="1">
                <a:solidFill>
                  <a:srgbClr val="555555"/>
                </a:solidFill>
                <a:latin typeface="Helvetica Neue"/>
              </a:rPr>
              <a:t>parte</a:t>
            </a:r>
            <a:r>
              <a:rPr lang="en-US" sz="2800" dirty="0">
                <a:solidFill>
                  <a:srgbClr val="555555"/>
                </a:solidFill>
                <a:latin typeface="Helvetica Neue"/>
              </a:rPr>
              <a:t> de sus </a:t>
            </a:r>
            <a:r>
              <a:rPr lang="en-US" sz="2800" dirty="0" err="1">
                <a:solidFill>
                  <a:srgbClr val="555555"/>
                </a:solidFill>
                <a:latin typeface="Helvetica Neue"/>
              </a:rPr>
              <a:t>autorretratos</a:t>
            </a:r>
            <a:r>
              <a:rPr lang="en-US" sz="2800" dirty="0">
                <a:solidFill>
                  <a:srgbClr val="555555"/>
                </a:solidFill>
                <a:latin typeface="Helvetica Neue"/>
              </a:rPr>
              <a:t>. En </a:t>
            </a:r>
            <a:r>
              <a:rPr lang="en-US" sz="2800" dirty="0" err="1">
                <a:solidFill>
                  <a:srgbClr val="555555"/>
                </a:solidFill>
                <a:latin typeface="Helvetica Neue"/>
              </a:rPr>
              <a:t>octubre</a:t>
            </a:r>
            <a:r>
              <a:rPr lang="en-US" sz="2800" dirty="0">
                <a:solidFill>
                  <a:srgbClr val="555555"/>
                </a:solidFill>
                <a:latin typeface="Helvetica Neue"/>
              </a:rPr>
              <a:t> del 2013 </a:t>
            </a:r>
            <a:r>
              <a:rPr lang="en-US" sz="2800" dirty="0" err="1">
                <a:solidFill>
                  <a:srgbClr val="555555"/>
                </a:solidFill>
                <a:latin typeface="Helvetica Neue"/>
              </a:rPr>
              <a:t>publicó</a:t>
            </a:r>
            <a:r>
              <a:rPr lang="en-US" sz="2800" dirty="0">
                <a:solidFill>
                  <a:srgbClr val="555555"/>
                </a:solidFill>
                <a:latin typeface="Helvetica Neue"/>
              </a:rPr>
              <a:t> </a:t>
            </a:r>
            <a:r>
              <a:rPr lang="en-US" sz="2800" dirty="0" err="1">
                <a:solidFill>
                  <a:srgbClr val="555555"/>
                </a:solidFill>
                <a:latin typeface="Helvetica Neue"/>
              </a:rPr>
              <a:t>su</a:t>
            </a:r>
            <a:r>
              <a:rPr lang="en-US" sz="2800" dirty="0">
                <a:solidFill>
                  <a:srgbClr val="555555"/>
                </a:solidFill>
                <a:latin typeface="Helvetica Neue"/>
              </a:rPr>
              <a:t> primer portfolio </a:t>
            </a:r>
            <a:r>
              <a:rPr lang="en-US" sz="2800" dirty="0" err="1">
                <a:solidFill>
                  <a:srgbClr val="555555"/>
                </a:solidFill>
                <a:latin typeface="Helvetica Neue"/>
              </a:rPr>
              <a:t>en</a:t>
            </a:r>
            <a:r>
              <a:rPr lang="en-US" sz="2800" dirty="0">
                <a:solidFill>
                  <a:srgbClr val="555555"/>
                </a:solidFill>
                <a:latin typeface="Helvetica Neue"/>
              </a:rPr>
              <a:t> </a:t>
            </a:r>
            <a:r>
              <a:rPr lang="en-US" sz="2800" i="1" dirty="0">
                <a:solidFill>
                  <a:srgbClr val="555555"/>
                </a:solidFill>
                <a:latin typeface="Helvetica Neue"/>
              </a:rPr>
              <a:t>“Arte </a:t>
            </a:r>
            <a:r>
              <a:rPr lang="en-US" sz="2800" i="1" dirty="0" err="1">
                <a:solidFill>
                  <a:srgbClr val="555555"/>
                </a:solidFill>
                <a:latin typeface="Helvetica Neue"/>
              </a:rPr>
              <a:t>Fotogràfica</a:t>
            </a:r>
            <a:r>
              <a:rPr lang="en-US" sz="2800" i="1" dirty="0">
                <a:solidFill>
                  <a:srgbClr val="555555"/>
                </a:solidFill>
                <a:latin typeface="Helvetica Neue"/>
              </a:rPr>
              <a:t>”</a:t>
            </a:r>
            <a:r>
              <a:rPr lang="en-US" sz="2800" dirty="0">
                <a:solidFill>
                  <a:srgbClr val="555555"/>
                </a:solidFill>
                <a:latin typeface="Helvetica Neue"/>
              </a:rPr>
              <a:t> (issue 61), </a:t>
            </a:r>
            <a:r>
              <a:rPr lang="en-US" sz="2800" dirty="0" err="1">
                <a:solidFill>
                  <a:srgbClr val="555555"/>
                </a:solidFill>
                <a:latin typeface="Helvetica Neue"/>
              </a:rPr>
              <a:t>después</a:t>
            </a:r>
            <a:r>
              <a:rPr lang="en-US" sz="2800" dirty="0">
                <a:solidFill>
                  <a:srgbClr val="555555"/>
                </a:solidFill>
                <a:latin typeface="Helvetica Neue"/>
              </a:rPr>
              <a:t> </a:t>
            </a:r>
            <a:r>
              <a:rPr lang="en-US" sz="2800" dirty="0" err="1">
                <a:solidFill>
                  <a:srgbClr val="555555"/>
                </a:solidFill>
                <a:latin typeface="Helvetica Neue"/>
              </a:rPr>
              <a:t>en</a:t>
            </a:r>
            <a:r>
              <a:rPr lang="en-US" sz="2800" dirty="0">
                <a:solidFill>
                  <a:srgbClr val="555555"/>
                </a:solidFill>
                <a:latin typeface="Helvetica Neue"/>
              </a:rPr>
              <a:t> la </a:t>
            </a:r>
            <a:r>
              <a:rPr lang="en-US" sz="2800" i="1" dirty="0">
                <a:solidFill>
                  <a:srgbClr val="555555"/>
                </a:solidFill>
                <a:latin typeface="Helvetica Neue"/>
              </a:rPr>
              <a:t>“International Fine Art Photography Magazine”</a:t>
            </a:r>
            <a:r>
              <a:rPr lang="en-US" sz="2800" dirty="0">
                <a:solidFill>
                  <a:srgbClr val="555555"/>
                </a:solidFill>
                <a:latin typeface="Helvetica Neue"/>
              </a:rPr>
              <a:t> y </a:t>
            </a:r>
            <a:r>
              <a:rPr lang="en-US" sz="2800" dirty="0" err="1">
                <a:solidFill>
                  <a:srgbClr val="555555"/>
                </a:solidFill>
                <a:latin typeface="Helvetica Neue"/>
              </a:rPr>
              <a:t>muy</a:t>
            </a:r>
            <a:r>
              <a:rPr lang="en-US" sz="2800" dirty="0">
                <a:solidFill>
                  <a:srgbClr val="555555"/>
                </a:solidFill>
                <a:latin typeface="Helvetica Neue"/>
              </a:rPr>
              <a:t> </a:t>
            </a:r>
            <a:r>
              <a:rPr lang="en-US" sz="2800" dirty="0" err="1">
                <a:solidFill>
                  <a:srgbClr val="555555"/>
                </a:solidFill>
                <a:latin typeface="Helvetica Neue"/>
              </a:rPr>
              <a:t>recientemente</a:t>
            </a:r>
            <a:r>
              <a:rPr lang="en-US" sz="2800" dirty="0">
                <a:solidFill>
                  <a:srgbClr val="555555"/>
                </a:solidFill>
                <a:latin typeface="Helvetica Neue"/>
              </a:rPr>
              <a:t> </a:t>
            </a:r>
            <a:r>
              <a:rPr lang="en-US" sz="2800" dirty="0" err="1">
                <a:solidFill>
                  <a:srgbClr val="555555"/>
                </a:solidFill>
                <a:latin typeface="Helvetica Neue"/>
              </a:rPr>
              <a:t>en</a:t>
            </a:r>
            <a:r>
              <a:rPr lang="en-US" sz="2800" dirty="0">
                <a:solidFill>
                  <a:srgbClr val="555555"/>
                </a:solidFill>
                <a:latin typeface="Helvetica Neue"/>
              </a:rPr>
              <a:t> </a:t>
            </a:r>
            <a:r>
              <a:rPr lang="en-US" sz="2800" dirty="0" err="1">
                <a:solidFill>
                  <a:srgbClr val="555555"/>
                </a:solidFill>
                <a:latin typeface="Helvetica Neue"/>
              </a:rPr>
              <a:t>el</a:t>
            </a:r>
            <a:r>
              <a:rPr lang="en-US" sz="2800" dirty="0">
                <a:solidFill>
                  <a:srgbClr val="555555"/>
                </a:solidFill>
                <a:latin typeface="Helvetica Neue"/>
              </a:rPr>
              <a:t> vol. 52 de </a:t>
            </a:r>
            <a:r>
              <a:rPr lang="en-US" sz="2800" i="1" dirty="0">
                <a:solidFill>
                  <a:srgbClr val="555555"/>
                </a:solidFill>
                <a:latin typeface="Helvetica Neue"/>
              </a:rPr>
              <a:t>“</a:t>
            </a:r>
            <a:r>
              <a:rPr lang="en-US" sz="2800" i="1" dirty="0" err="1">
                <a:solidFill>
                  <a:srgbClr val="555555"/>
                </a:solidFill>
                <a:latin typeface="Helvetica Neue"/>
              </a:rPr>
              <a:t>NEu</a:t>
            </a:r>
            <a:r>
              <a:rPr lang="en-US" sz="2800" i="1" dirty="0">
                <a:solidFill>
                  <a:srgbClr val="555555"/>
                </a:solidFill>
                <a:latin typeface="Helvetica Neue"/>
              </a:rPr>
              <a:t> Tymes”</a:t>
            </a:r>
            <a:r>
              <a:rPr lang="en-US" sz="2800" dirty="0">
                <a:solidFill>
                  <a:srgbClr val="555555"/>
                </a:solidFill>
                <a:latin typeface="Helvetica Neue"/>
              </a:rPr>
              <a:t> que es </a:t>
            </a:r>
            <a:r>
              <a:rPr lang="en-US" sz="2800" dirty="0" err="1">
                <a:solidFill>
                  <a:srgbClr val="555555"/>
                </a:solidFill>
                <a:latin typeface="Helvetica Neue"/>
              </a:rPr>
              <a:t>una</a:t>
            </a:r>
            <a:r>
              <a:rPr lang="en-US" sz="2800" dirty="0">
                <a:solidFill>
                  <a:srgbClr val="555555"/>
                </a:solidFill>
                <a:latin typeface="Helvetica Neue"/>
              </a:rPr>
              <a:t> </a:t>
            </a:r>
            <a:r>
              <a:rPr lang="en-US" sz="2800" dirty="0" err="1">
                <a:solidFill>
                  <a:srgbClr val="555555"/>
                </a:solidFill>
                <a:latin typeface="Helvetica Neue"/>
              </a:rPr>
              <a:t>revista</a:t>
            </a:r>
            <a:r>
              <a:rPr lang="en-US" sz="2800" dirty="0">
                <a:solidFill>
                  <a:srgbClr val="555555"/>
                </a:solidFill>
                <a:latin typeface="Helvetica Neue"/>
              </a:rPr>
              <a:t> </a:t>
            </a:r>
            <a:r>
              <a:rPr lang="en-US" sz="2800" dirty="0" err="1">
                <a:solidFill>
                  <a:srgbClr val="555555"/>
                </a:solidFill>
                <a:latin typeface="Helvetica Neue"/>
              </a:rPr>
              <a:t>sobre</a:t>
            </a:r>
            <a:r>
              <a:rPr lang="en-US" sz="2800" dirty="0">
                <a:solidFill>
                  <a:srgbClr val="555555"/>
                </a:solidFill>
                <a:latin typeface="Helvetica Neue"/>
              </a:rPr>
              <a:t> las ideas y </a:t>
            </a:r>
            <a:r>
              <a:rPr lang="en-US" sz="2800" dirty="0" err="1">
                <a:solidFill>
                  <a:srgbClr val="555555"/>
                </a:solidFill>
                <a:latin typeface="Helvetica Neue"/>
              </a:rPr>
              <a:t>logros</a:t>
            </a:r>
            <a:r>
              <a:rPr lang="en-US" sz="2800" dirty="0">
                <a:solidFill>
                  <a:srgbClr val="555555"/>
                </a:solidFill>
                <a:latin typeface="Helvetica Neue"/>
              </a:rPr>
              <a:t> de </a:t>
            </a:r>
            <a:r>
              <a:rPr lang="en-US" sz="2800" dirty="0" err="1">
                <a:solidFill>
                  <a:srgbClr val="555555"/>
                </a:solidFill>
                <a:latin typeface="Helvetica Neue"/>
              </a:rPr>
              <a:t>seres</a:t>
            </a:r>
            <a:r>
              <a:rPr lang="en-US" sz="2800" dirty="0">
                <a:solidFill>
                  <a:srgbClr val="555555"/>
                </a:solidFill>
                <a:latin typeface="Helvetica Neue"/>
              </a:rPr>
              <a:t> </a:t>
            </a:r>
            <a:r>
              <a:rPr lang="en-US" sz="2800" dirty="0" err="1">
                <a:solidFill>
                  <a:srgbClr val="555555"/>
                </a:solidFill>
                <a:latin typeface="Helvetica Neue"/>
              </a:rPr>
              <a:t>humanos</a:t>
            </a:r>
            <a:r>
              <a:rPr lang="en-US" sz="2800" dirty="0">
                <a:solidFill>
                  <a:srgbClr val="555555"/>
                </a:solidFill>
                <a:latin typeface="Helvetica Neue"/>
              </a:rPr>
              <a:t> </a:t>
            </a:r>
            <a:r>
              <a:rPr lang="en-US" sz="2800" dirty="0" err="1">
                <a:solidFill>
                  <a:srgbClr val="555555"/>
                </a:solidFill>
                <a:latin typeface="Helvetica Neue"/>
              </a:rPr>
              <a:t>extraordinarios</a:t>
            </a:r>
            <a:r>
              <a:rPr lang="en-US" dirty="0">
                <a:solidFill>
                  <a:srgbClr val="555555"/>
                </a:solidFill>
                <a:latin typeface="Helvetica Neue"/>
              </a:rPr>
              <a:t>.</a:t>
            </a:r>
            <a:endParaRPr lang="en-US" dirty="0"/>
          </a:p>
        </p:txBody>
      </p:sp>
    </p:spTree>
    <p:extLst>
      <p:ext uri="{BB962C8B-B14F-4D97-AF65-F5344CB8AC3E}">
        <p14:creationId xmlns:p14="http://schemas.microsoft.com/office/powerpoint/2010/main" val="3877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1F71C3-BEE2-CED9-7C91-42A7754F716D}"/>
              </a:ext>
            </a:extLst>
          </p:cNvPr>
          <p:cNvSpPr txBox="1"/>
          <p:nvPr/>
        </p:nvSpPr>
        <p:spPr>
          <a:xfrm>
            <a:off x="255724" y="1327689"/>
            <a:ext cx="1175804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FF"/>
                </a:solidFill>
                <a:latin typeface="Helvetica Neue"/>
              </a:rPr>
              <a:t>Angelika Ejtel</a:t>
            </a:r>
            <a:r>
              <a:rPr lang="en-US" sz="2800">
                <a:solidFill>
                  <a:srgbClr val="555555"/>
                </a:solidFill>
                <a:latin typeface="Helvetica Neue"/>
              </a:rPr>
              <a:t> considera su creación fotográfica como una experiencia poética en la que se ahoga y se infunde a sí misma y, como resultado, se le da la sensación de renacer con cada nuevo retrato, convirtiéndose en un nuevo ser. Aunque casi todas sus fotografías son autorretratos, estas no han de ser leídas necesariamente como auto-presentaciones, sino que deben ser reveladas como la multiplicidad del “yo” disponible para un individuo. Para decirlo en pocas palabras, su actitud hacia lo “auto” es más un viaje de exploración entre la conciencia de uno mismo y una falta de conciencia de algunos aspectos de uno mismo.</a:t>
            </a:r>
            <a:endParaRPr lang="en-US" sz="2800"/>
          </a:p>
        </p:txBody>
      </p:sp>
    </p:spTree>
    <p:extLst>
      <p:ext uri="{BB962C8B-B14F-4D97-AF65-F5344CB8AC3E}">
        <p14:creationId xmlns:p14="http://schemas.microsoft.com/office/powerpoint/2010/main" val="214540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B1A555-30CE-263D-AA11-54B04C596BAA}"/>
              </a:ext>
            </a:extLst>
          </p:cNvPr>
          <p:cNvSpPr>
            <a:spLocks noGrp="1"/>
          </p:cNvSpPr>
          <p:nvPr>
            <p:ph type="title"/>
          </p:nvPr>
        </p:nvSpPr>
        <p:spPr>
          <a:xfrm>
            <a:off x="7493681" y="1137557"/>
            <a:ext cx="3673701" cy="457200"/>
          </a:xfrm>
        </p:spPr>
        <p:txBody>
          <a:bodyPr>
            <a:normAutofit fontScale="90000"/>
          </a:bodyPr>
          <a:lstStyle/>
          <a:p>
            <a:r>
              <a:rPr lang="en-US" sz="2000" dirty="0">
                <a:cs typeface="Calibri Light"/>
              </a:rPr>
              <a:t>POEMA</a:t>
            </a:r>
            <a:r>
              <a:rPr lang="en-US" dirty="0">
                <a:cs typeface="Calibri Light"/>
              </a:rPr>
              <a:t> </a:t>
            </a:r>
            <a:r>
              <a:rPr lang="en-US" sz="2000" dirty="0">
                <a:cs typeface="Calibri Light"/>
              </a:rPr>
              <a:t>TRADUCIDO DEL POLACO</a:t>
            </a:r>
            <a:endParaRPr lang="en-US" sz="2000" dirty="0"/>
          </a:p>
        </p:txBody>
      </p:sp>
      <p:pic>
        <p:nvPicPr>
          <p:cNvPr id="7" name="Picture 7" descr="A picture containing outdoor&#10;&#10;Description automatically generated">
            <a:extLst>
              <a:ext uri="{FF2B5EF4-FFF2-40B4-BE49-F238E27FC236}">
                <a16:creationId xmlns:a16="http://schemas.microsoft.com/office/drawing/2014/main" id="{316C2DF0-3F99-00F9-A5B9-A4AD21229393}"/>
              </a:ext>
            </a:extLst>
          </p:cNvPr>
          <p:cNvPicPr>
            <a:picLocks noGrp="1" noChangeAspect="1"/>
          </p:cNvPicPr>
          <p:nvPr>
            <p:ph idx="1"/>
          </p:nvPr>
        </p:nvPicPr>
        <p:blipFill>
          <a:blip r:embed="rId2"/>
          <a:stretch>
            <a:fillRect/>
          </a:stretch>
        </p:blipFill>
        <p:spPr>
          <a:xfrm>
            <a:off x="267155" y="102960"/>
            <a:ext cx="6479267" cy="6506481"/>
          </a:xfrm>
          <a:ln>
            <a:solidFill>
              <a:srgbClr val="4472C4"/>
            </a:solidFill>
          </a:ln>
        </p:spPr>
      </p:pic>
      <p:sp>
        <p:nvSpPr>
          <p:cNvPr id="6" name="Text Placeholder 5">
            <a:extLst>
              <a:ext uri="{FF2B5EF4-FFF2-40B4-BE49-F238E27FC236}">
                <a16:creationId xmlns:a16="http://schemas.microsoft.com/office/drawing/2014/main" id="{E3D1CCC8-559C-CFFE-A3D8-C111DCA6A412}"/>
              </a:ext>
            </a:extLst>
          </p:cNvPr>
          <p:cNvSpPr>
            <a:spLocks noGrp="1"/>
          </p:cNvSpPr>
          <p:nvPr>
            <p:ph type="body" sz="half" idx="2"/>
          </p:nvPr>
        </p:nvSpPr>
        <p:spPr>
          <a:xfrm>
            <a:off x="7289573" y="1717222"/>
            <a:ext cx="4490130" cy="4587194"/>
          </a:xfrm>
        </p:spPr>
        <p:txBody>
          <a:bodyPr vert="horz" lIns="91440" tIns="45720" rIns="91440" bIns="45720" rtlCol="0" anchor="t">
            <a:normAutofit/>
          </a:bodyPr>
          <a:lstStyle/>
          <a:p>
            <a:endParaRPr lang="en-US" dirty="0">
              <a:cs typeface="Calibri"/>
            </a:endParaRPr>
          </a:p>
          <a:p>
            <a:endParaRPr lang="en-US" dirty="0">
              <a:cs typeface="Calibri"/>
            </a:endParaRPr>
          </a:p>
          <a:p>
            <a:endParaRPr lang="en-US" dirty="0">
              <a:cs typeface="Calibri"/>
            </a:endParaRPr>
          </a:p>
          <a:p>
            <a:r>
              <a:rPr lang="en-US" sz="2000" dirty="0">
                <a:cs typeface="Calibri"/>
              </a:rPr>
              <a:t>TIENES PEQUEÑAS TRENZAS</a:t>
            </a:r>
          </a:p>
          <a:p>
            <a:r>
              <a:rPr lang="en-US" sz="2000" dirty="0">
                <a:cs typeface="Calibri"/>
              </a:rPr>
              <a:t>COMO HILOS DE ARAÑA</a:t>
            </a:r>
          </a:p>
          <a:p>
            <a:r>
              <a:rPr lang="en-US" sz="2000" dirty="0">
                <a:cs typeface="Calibri"/>
              </a:rPr>
              <a:t>Y LA NOCHE ES TAN LARGA</a:t>
            </a:r>
          </a:p>
          <a:p>
            <a:r>
              <a:rPr lang="en-US" sz="2000" dirty="0">
                <a:cs typeface="Calibri"/>
              </a:rPr>
              <a:t>QUE NO PUEDES TAPAR TUS OJOS</a:t>
            </a:r>
          </a:p>
          <a:p>
            <a:r>
              <a:rPr lang="en-US" sz="2000" dirty="0">
                <a:cs typeface="Calibri"/>
              </a:rPr>
              <a:t>CON UNA DE TUS PEUQEÑAS TRENZAS</a:t>
            </a:r>
          </a:p>
          <a:p>
            <a:r>
              <a:rPr lang="en-US" sz="2000" dirty="0">
                <a:cs typeface="Calibri"/>
              </a:rPr>
              <a:t>MIENTRAS LAS ESTRELLAS CAMINAN</a:t>
            </a:r>
          </a:p>
          <a:p>
            <a:r>
              <a:rPr lang="en-US" sz="2000" dirty="0">
                <a:cs typeface="Calibri"/>
              </a:rPr>
              <a:t>EN LOS MARCOS DE TUS VENTANAS</a:t>
            </a:r>
          </a:p>
        </p:txBody>
      </p:sp>
    </p:spTree>
    <p:extLst>
      <p:ext uri="{BB962C8B-B14F-4D97-AF65-F5344CB8AC3E}">
        <p14:creationId xmlns:p14="http://schemas.microsoft.com/office/powerpoint/2010/main" val="97536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water, ground, outdoor&#10;&#10;Description automatically generated">
            <a:extLst>
              <a:ext uri="{FF2B5EF4-FFF2-40B4-BE49-F238E27FC236}">
                <a16:creationId xmlns:a16="http://schemas.microsoft.com/office/drawing/2014/main" id="{D44E3F9A-87E2-B5C5-1AFD-785E8CA581A9}"/>
              </a:ext>
            </a:extLst>
          </p:cNvPr>
          <p:cNvPicPr>
            <a:picLocks noChangeAspect="1"/>
          </p:cNvPicPr>
          <p:nvPr/>
        </p:nvPicPr>
        <p:blipFill rotWithShape="1">
          <a:blip r:embed="rId2"/>
          <a:srcRect t="6551" b="22525"/>
          <a:stretch/>
        </p:blipFill>
        <p:spPr>
          <a:xfrm>
            <a:off x="398076" y="1642876"/>
            <a:ext cx="5291666" cy="3753060"/>
          </a:xfrm>
          <a:prstGeom prst="rect">
            <a:avLst/>
          </a:prstGeom>
        </p:spPr>
      </p:pic>
      <p:pic>
        <p:nvPicPr>
          <p:cNvPr id="5" name="Picture 5" descr="A picture containing outdoor, person&#10;&#10;Description automatically generated">
            <a:extLst>
              <a:ext uri="{FF2B5EF4-FFF2-40B4-BE49-F238E27FC236}">
                <a16:creationId xmlns:a16="http://schemas.microsoft.com/office/drawing/2014/main" id="{142D04EE-9BA7-1657-9067-67E957C95176}"/>
              </a:ext>
            </a:extLst>
          </p:cNvPr>
          <p:cNvPicPr>
            <a:picLocks noGrp="1" noChangeAspect="1"/>
          </p:cNvPicPr>
          <p:nvPr>
            <p:ph idx="4294967295"/>
          </p:nvPr>
        </p:nvPicPr>
        <p:blipFill>
          <a:blip r:embed="rId3"/>
          <a:stretch>
            <a:fillRect/>
          </a:stretch>
        </p:blipFill>
        <p:spPr>
          <a:xfrm>
            <a:off x="6256865" y="783166"/>
            <a:ext cx="5291667" cy="529166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433AD372-B275-4338-7A80-8FD4CBE4F4A8}"/>
              </a:ext>
            </a:extLst>
          </p:cNvPr>
          <p:cNvSpPr>
            <a:spLocks noGrp="1"/>
          </p:cNvSpPr>
          <p:nvPr>
            <p:ph type="title" idx="4294967295"/>
          </p:nvPr>
        </p:nvSpPr>
        <p:spPr>
          <a:xfrm>
            <a:off x="1051992" y="170581"/>
            <a:ext cx="4071318" cy="1121392"/>
          </a:xfrm>
        </p:spPr>
        <p:txBody>
          <a:bodyPr>
            <a:normAutofit/>
          </a:bodyPr>
          <a:lstStyle/>
          <a:p>
            <a:r>
              <a:rPr lang="en-US" sz="1700" dirty="0">
                <a:cs typeface="Calibri Light"/>
              </a:rPr>
              <a:t>DE LA POETISA POLACA HALINA POSWIATOVSKA</a:t>
            </a:r>
          </a:p>
        </p:txBody>
      </p:sp>
    </p:spTree>
    <p:extLst>
      <p:ext uri="{BB962C8B-B14F-4D97-AF65-F5344CB8AC3E}">
        <p14:creationId xmlns:p14="http://schemas.microsoft.com/office/powerpoint/2010/main" val="156509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017F2-243A-CAF1-0903-18B591E11A5B}"/>
              </a:ext>
            </a:extLst>
          </p:cNvPr>
          <p:cNvSpPr>
            <a:spLocks noGrp="1"/>
          </p:cNvSpPr>
          <p:nvPr>
            <p:ph type="title" idx="4294967295"/>
          </p:nvPr>
        </p:nvSpPr>
        <p:spPr>
          <a:xfrm>
            <a:off x="1666067" y="5332843"/>
            <a:ext cx="9724999" cy="980133"/>
          </a:xfrm>
        </p:spPr>
        <p:txBody>
          <a:bodyPr anchor="ctr">
            <a:normAutofit/>
          </a:bodyPr>
          <a:lstStyle/>
          <a:p>
            <a:r>
              <a:rPr lang="en-US" sz="3000">
                <a:cs typeface="Calibri Light"/>
              </a:rPr>
              <a:t>EXAMINE MI BOCA EN LA AGONÍA DE LAS ROSAS</a:t>
            </a:r>
            <a:endParaRPr lang="en-US" sz="3000"/>
          </a:p>
        </p:txBody>
      </p:sp>
      <p:pic>
        <p:nvPicPr>
          <p:cNvPr id="4" name="Picture 4" descr="A picture containing indoor, person&#10;&#10;Description automatically generated">
            <a:extLst>
              <a:ext uri="{FF2B5EF4-FFF2-40B4-BE49-F238E27FC236}">
                <a16:creationId xmlns:a16="http://schemas.microsoft.com/office/drawing/2014/main" id="{B6591CD3-59F6-0404-0567-30395B3288D0}"/>
              </a:ext>
            </a:extLst>
          </p:cNvPr>
          <p:cNvPicPr>
            <a:picLocks noChangeAspect="1"/>
          </p:cNvPicPr>
          <p:nvPr/>
        </p:nvPicPr>
        <p:blipFill rotWithShape="1">
          <a:blip r:embed="rId2"/>
          <a:srcRect l="10070" r="28314" b="3"/>
          <a:stretch/>
        </p:blipFill>
        <p:spPr>
          <a:xfrm>
            <a:off x="51681" y="878236"/>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pic>
        <p:nvPicPr>
          <p:cNvPr id="6" name="Picture 6" descr="A picture containing person, indoor, bathroom&#10;&#10;Description automatically generated">
            <a:extLst>
              <a:ext uri="{FF2B5EF4-FFF2-40B4-BE49-F238E27FC236}">
                <a16:creationId xmlns:a16="http://schemas.microsoft.com/office/drawing/2014/main" id="{7A79902E-FA0D-988A-C597-F28C54BEA500}"/>
              </a:ext>
            </a:extLst>
          </p:cNvPr>
          <p:cNvPicPr>
            <a:picLocks noChangeAspect="1"/>
          </p:cNvPicPr>
          <p:nvPr/>
        </p:nvPicPr>
        <p:blipFill rotWithShape="1">
          <a:blip r:embed="rId3"/>
          <a:srcRect l="8710" r="31268" b="3"/>
          <a:stretch/>
        </p:blipFill>
        <p:spPr>
          <a:xfrm>
            <a:off x="4135966" y="878236"/>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5" name="Picture 5" descr="A picture containing person&#10;&#10;Description automatically generated">
            <a:extLst>
              <a:ext uri="{FF2B5EF4-FFF2-40B4-BE49-F238E27FC236}">
                <a16:creationId xmlns:a16="http://schemas.microsoft.com/office/drawing/2014/main" id="{1FFFFB9B-4AF4-C9E2-8E47-E8AACED54C54}"/>
              </a:ext>
            </a:extLst>
          </p:cNvPr>
          <p:cNvPicPr>
            <a:picLocks noChangeAspect="1"/>
          </p:cNvPicPr>
          <p:nvPr/>
        </p:nvPicPr>
        <p:blipFill rotWithShape="1">
          <a:blip r:embed="rId4"/>
          <a:srcRect l="7149" r="30900" b="3"/>
          <a:stretch/>
        </p:blipFill>
        <p:spPr>
          <a:xfrm>
            <a:off x="8104546" y="878236"/>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Tree>
    <p:extLst>
      <p:ext uri="{BB962C8B-B14F-4D97-AF65-F5344CB8AC3E}">
        <p14:creationId xmlns:p14="http://schemas.microsoft.com/office/powerpoint/2010/main" val="189191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48D7-ED40-F746-E25A-6ACD38796C40}"/>
              </a:ext>
            </a:extLst>
          </p:cNvPr>
          <p:cNvSpPr>
            <a:spLocks noGrp="1"/>
          </p:cNvSpPr>
          <p:nvPr>
            <p:ph type="title"/>
          </p:nvPr>
        </p:nvSpPr>
        <p:spPr>
          <a:xfrm>
            <a:off x="3111284" y="365125"/>
            <a:ext cx="4768313" cy="524819"/>
          </a:xfrm>
        </p:spPr>
        <p:txBody>
          <a:bodyPr>
            <a:normAutofit fontScale="90000"/>
          </a:bodyPr>
          <a:lstStyle/>
          <a:p>
            <a:r>
              <a:rPr lang="en-US" sz="2000" dirty="0">
                <a:cs typeface="Calibri Light"/>
              </a:rPr>
              <a:t>TRIBUTO A LA SELVA AMAZONICA</a:t>
            </a:r>
            <a:endParaRPr lang="en-US" sz="2000" dirty="0"/>
          </a:p>
        </p:txBody>
      </p:sp>
      <p:pic>
        <p:nvPicPr>
          <p:cNvPr id="4" name="Picture 4" descr="A picture containing wall, white, hair&#10;&#10;Description automatically generated">
            <a:extLst>
              <a:ext uri="{FF2B5EF4-FFF2-40B4-BE49-F238E27FC236}">
                <a16:creationId xmlns:a16="http://schemas.microsoft.com/office/drawing/2014/main" id="{4B55BC4E-4917-A86A-2EB3-05E32F507F3C}"/>
              </a:ext>
            </a:extLst>
          </p:cNvPr>
          <p:cNvPicPr>
            <a:picLocks noGrp="1" noChangeAspect="1"/>
          </p:cNvPicPr>
          <p:nvPr>
            <p:ph idx="1"/>
          </p:nvPr>
        </p:nvPicPr>
        <p:blipFill>
          <a:blip r:embed="rId2"/>
          <a:stretch>
            <a:fillRect/>
          </a:stretch>
        </p:blipFill>
        <p:spPr>
          <a:xfrm>
            <a:off x="7565386" y="1076542"/>
            <a:ext cx="2782685" cy="5552455"/>
          </a:xfrm>
        </p:spPr>
      </p:pic>
      <p:pic>
        <p:nvPicPr>
          <p:cNvPr id="5" name="Picture 5">
            <a:extLst>
              <a:ext uri="{FF2B5EF4-FFF2-40B4-BE49-F238E27FC236}">
                <a16:creationId xmlns:a16="http://schemas.microsoft.com/office/drawing/2014/main" id="{158243F1-6254-F98A-F47D-24A8A7BEBE57}"/>
              </a:ext>
            </a:extLst>
          </p:cNvPr>
          <p:cNvPicPr>
            <a:picLocks noChangeAspect="1"/>
          </p:cNvPicPr>
          <p:nvPr/>
        </p:nvPicPr>
        <p:blipFill>
          <a:blip r:embed="rId3"/>
          <a:stretch>
            <a:fillRect/>
          </a:stretch>
        </p:blipFill>
        <p:spPr>
          <a:xfrm>
            <a:off x="921503" y="1074550"/>
            <a:ext cx="2819399" cy="5625883"/>
          </a:xfrm>
          <a:prstGeom prst="rect">
            <a:avLst/>
          </a:prstGeom>
        </p:spPr>
      </p:pic>
      <p:pic>
        <p:nvPicPr>
          <p:cNvPr id="6" name="Picture 6" descr="A picture containing text, wall, person, indoor&#10;&#10;Description automatically generated">
            <a:extLst>
              <a:ext uri="{FF2B5EF4-FFF2-40B4-BE49-F238E27FC236}">
                <a16:creationId xmlns:a16="http://schemas.microsoft.com/office/drawing/2014/main" id="{9FBBE1EE-9361-E4AE-C196-0707D64CFF4F}"/>
              </a:ext>
            </a:extLst>
          </p:cNvPr>
          <p:cNvPicPr>
            <a:picLocks noChangeAspect="1"/>
          </p:cNvPicPr>
          <p:nvPr/>
        </p:nvPicPr>
        <p:blipFill>
          <a:blip r:embed="rId4"/>
          <a:stretch>
            <a:fillRect/>
          </a:stretch>
        </p:blipFill>
        <p:spPr>
          <a:xfrm>
            <a:off x="4279470" y="1074549"/>
            <a:ext cx="2819399" cy="5625883"/>
          </a:xfrm>
          <a:prstGeom prst="rect">
            <a:avLst/>
          </a:prstGeom>
        </p:spPr>
      </p:pic>
    </p:spTree>
    <p:extLst>
      <p:ext uri="{BB962C8B-B14F-4D97-AF65-F5344CB8AC3E}">
        <p14:creationId xmlns:p14="http://schemas.microsoft.com/office/powerpoint/2010/main" val="23163524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ANJELIKA ETJEL</vt:lpstr>
      <vt:lpstr>INSPIRADAS EN EL POEMA " LA NIÑA DE LA IMAGEN ANHELA A ALGUIEN"</vt:lpstr>
      <vt:lpstr>PowerPoint Presentation</vt:lpstr>
      <vt:lpstr>PowerPoint Presentation</vt:lpstr>
      <vt:lpstr>POEMA TRADUCIDO DEL POLACO</vt:lpstr>
      <vt:lpstr>DE LA POETISA POLACA HALINA POSWIATOVSKA</vt:lpstr>
      <vt:lpstr>EXAMINE MI BOCA EN LA AGONÍA DE LAS ROSAS</vt:lpstr>
      <vt:lpstr>TRIBUTO A LA SELVA AMAZONICA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266</cp:revision>
  <dcterms:created xsi:type="dcterms:W3CDTF">2023-06-12T16:52:50Z</dcterms:created>
  <dcterms:modified xsi:type="dcterms:W3CDTF">2023-06-12T18:02:29Z</dcterms:modified>
</cp:coreProperties>
</file>